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68" r:id="rId3"/>
    <p:sldId id="288" r:id="rId4"/>
    <p:sldId id="289" r:id="rId5"/>
    <p:sldId id="269" r:id="rId6"/>
    <p:sldId id="275" r:id="rId7"/>
    <p:sldId id="276" r:id="rId8"/>
    <p:sldId id="270" r:id="rId9"/>
    <p:sldId id="277" r:id="rId10"/>
    <p:sldId id="278" r:id="rId11"/>
    <p:sldId id="271" r:id="rId12"/>
    <p:sldId id="286" r:id="rId13"/>
    <p:sldId id="287" r:id="rId14"/>
    <p:sldId id="272" r:id="rId15"/>
    <p:sldId id="279" r:id="rId16"/>
    <p:sldId id="280" r:id="rId17"/>
    <p:sldId id="281" r:id="rId18"/>
    <p:sldId id="282" r:id="rId19"/>
    <p:sldId id="283" r:id="rId20"/>
    <p:sldId id="284" r:id="rId21"/>
    <p:sldId id="273" r:id="rId22"/>
    <p:sldId id="264" r:id="rId23"/>
    <p:sldId id="265" r:id="rId2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February 27</a:t>
            </a:r>
            <a:r>
              <a:rPr lang="en-US" sz="4400" baseline="30000" dirty="0" smtClean="0"/>
              <a:t>th</a:t>
            </a:r>
            <a:r>
              <a:rPr lang="en-US" sz="4400" dirty="0"/>
              <a:t>, </a:t>
            </a:r>
            <a:r>
              <a:rPr lang="en-US" sz="4400" dirty="0" smtClean="0"/>
              <a:t>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OGWG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4" y="1601038"/>
            <a:ext cx="10837606" cy="5256962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February 12 – OGWG Bi-Monthly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TDWG Contractor (EN3) Presentation – ITEP Task 1.4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Assistance from Agencies/O&amp;G operators to complete OGWG Survey</a:t>
            </a:r>
          </a:p>
          <a:p>
            <a:r>
              <a:rPr lang="en-US" dirty="0" err="1"/>
              <a:t>Workplan</a:t>
            </a:r>
            <a:r>
              <a:rPr lang="en-US" dirty="0"/>
              <a:t> Coordination Needed over the Next Two Months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March 4 – Project Management Team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Discuss steps to wrap-up the survey effort with </a:t>
            </a:r>
            <a:r>
              <a:rPr lang="en-US" dirty="0" err="1">
                <a:solidFill>
                  <a:schemeClr val="accent1"/>
                </a:solidFill>
              </a:rPr>
              <a:t>Ramboll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Coordinate on the forecast scenarios and provide PMT feedback to </a:t>
            </a:r>
            <a:r>
              <a:rPr lang="en-US" dirty="0" err="1">
                <a:solidFill>
                  <a:schemeClr val="accent1"/>
                </a:solidFill>
              </a:rPr>
              <a:t>Ramboll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April 9 OGWG Bi-Monthly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Agenda under development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Assistance from remaining Agencies/O&amp;G operators to complete OGWG Survey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Additional coordination Tribal O&amp;G EI and Outreach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PMT review and feedback on draft work products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7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Technical Operations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1149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Workplan Progress over the Last Month</a:t>
            </a:r>
          </a:p>
          <a:p>
            <a:pPr lvl="1"/>
            <a:r>
              <a:rPr lang="en-US" dirty="0" smtClean="0"/>
              <a:t>The monthly RTOWG Call was held on February 12</a:t>
            </a:r>
          </a:p>
          <a:p>
            <a:pPr lvl="2"/>
            <a:r>
              <a:rPr lang="en-US" dirty="0" smtClean="0"/>
              <a:t>Joint call between RTOWG and RHPWG GP</a:t>
            </a:r>
          </a:p>
          <a:p>
            <a:pPr lvl="2"/>
            <a:r>
              <a:rPr lang="en-US" dirty="0"/>
              <a:t>Presentation by Pat Brewer on Options for adjusting Uniform Rate of Progress Glide </a:t>
            </a:r>
            <a:r>
              <a:rPr lang="en-US" dirty="0" smtClean="0"/>
              <a:t>Path</a:t>
            </a:r>
          </a:p>
          <a:p>
            <a:pPr lvl="2"/>
            <a:r>
              <a:rPr lang="en-US" dirty="0" smtClean="0"/>
              <a:t>2014 </a:t>
            </a:r>
            <a:r>
              <a:rPr lang="en-US" dirty="0"/>
              <a:t>Shakeout Western Modeling project deliverables and progress </a:t>
            </a:r>
            <a:r>
              <a:rPr lang="en-US" dirty="0" smtClean="0"/>
              <a:t>report</a:t>
            </a:r>
            <a:endParaRPr lang="en-US" dirty="0"/>
          </a:p>
          <a:p>
            <a:pPr lvl="2"/>
            <a:r>
              <a:rPr lang="en-US" dirty="0" smtClean="0"/>
              <a:t>Plans </a:t>
            </a:r>
            <a:r>
              <a:rPr lang="en-US" dirty="0"/>
              <a:t>for updates to the RTOWG portion of the </a:t>
            </a:r>
            <a:r>
              <a:rPr lang="en-US" dirty="0" err="1" smtClean="0"/>
              <a:t>Workplan</a:t>
            </a:r>
            <a:r>
              <a:rPr lang="en-US" dirty="0"/>
              <a:t> </a:t>
            </a:r>
            <a:r>
              <a:rPr lang="en-US" dirty="0" smtClean="0"/>
              <a:t>and request from revisions from the workgroup</a:t>
            </a:r>
          </a:p>
          <a:p>
            <a:pPr lvl="2"/>
            <a:r>
              <a:rPr lang="en-US" dirty="0" smtClean="0"/>
              <a:t>Request for comments on the Modeling Shakeout protocol.</a:t>
            </a:r>
          </a:p>
          <a:p>
            <a:pPr lvl="1"/>
            <a:r>
              <a:rPr lang="en-US" dirty="0"/>
              <a:t>Bi-Weekly Western Modeling Shakeout Coordination call with Contractors </a:t>
            </a:r>
            <a:r>
              <a:rPr lang="en-US" dirty="0" smtClean="0"/>
              <a:t>occurred on January </a:t>
            </a:r>
            <a:r>
              <a:rPr lang="en-US" dirty="0"/>
              <a:t>31 and February 21</a:t>
            </a:r>
          </a:p>
          <a:p>
            <a:pPr lvl="2"/>
            <a:r>
              <a:rPr lang="en-US" dirty="0"/>
              <a:t>Next Shakeout Coordination Call is March 6 at 9:30 AM </a:t>
            </a:r>
            <a:r>
              <a:rPr lang="en-US" dirty="0" smtClean="0"/>
              <a:t>MST</a:t>
            </a:r>
          </a:p>
          <a:p>
            <a:pPr lvl="1"/>
            <a:r>
              <a:rPr lang="en-US" dirty="0" smtClean="0"/>
              <a:t>RTOWG Co-Chairs call on February 19 discussed the </a:t>
            </a:r>
            <a:r>
              <a:rPr lang="en-US" dirty="0" err="1" smtClean="0"/>
              <a:t>workplan</a:t>
            </a:r>
            <a:r>
              <a:rPr lang="en-US" dirty="0" smtClean="0"/>
              <a:t> update especially Appendix E.</a:t>
            </a:r>
          </a:p>
          <a:p>
            <a:pPr lvl="2"/>
            <a:r>
              <a:rPr lang="en-US" dirty="0" smtClean="0"/>
              <a:t>The RTOWG Co-Chairs are “upping” the frequency of calls to every other week starting March 4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Coordination Occurring over the Previous Month</a:t>
            </a:r>
            <a:endParaRPr lang="en-US" dirty="0"/>
          </a:p>
          <a:p>
            <a:pPr lvl="1"/>
            <a:r>
              <a:rPr lang="en-US" dirty="0" smtClean="0"/>
              <a:t>RTOWG </a:t>
            </a:r>
            <a:r>
              <a:rPr lang="en-US" dirty="0"/>
              <a:t>Co-Chairs Participated in the</a:t>
            </a:r>
            <a:r>
              <a:rPr lang="en-US" dirty="0" smtClean="0"/>
              <a:t>:</a:t>
            </a:r>
          </a:p>
          <a:p>
            <a:pPr lvl="2"/>
            <a:r>
              <a:rPr lang="en-US" dirty="0"/>
              <a:t>RHPWG EI &amp; MP call on January 31</a:t>
            </a:r>
          </a:p>
          <a:p>
            <a:pPr lvl="2"/>
            <a:r>
              <a:rPr lang="en-US" dirty="0"/>
              <a:t>RHPWG call on February </a:t>
            </a:r>
            <a:r>
              <a:rPr lang="en-US" dirty="0" smtClean="0"/>
              <a:t>5</a:t>
            </a:r>
          </a:p>
          <a:p>
            <a:pPr lvl="2"/>
            <a:r>
              <a:rPr lang="en-US" dirty="0" smtClean="0"/>
              <a:t>Joint </a:t>
            </a:r>
            <a:r>
              <a:rPr lang="en-US" dirty="0"/>
              <a:t>RTOWG and RHPWG </a:t>
            </a:r>
            <a:r>
              <a:rPr lang="en-US" dirty="0" smtClean="0"/>
              <a:t>GP on February 12</a:t>
            </a:r>
            <a:endParaRPr lang="en-US" dirty="0"/>
          </a:p>
          <a:p>
            <a:pPr lvl="2"/>
            <a:r>
              <a:rPr lang="en-US" dirty="0" smtClean="0"/>
              <a:t>O&amp;G </a:t>
            </a:r>
            <a:r>
              <a:rPr lang="en-US" dirty="0"/>
              <a:t>WG </a:t>
            </a:r>
            <a:r>
              <a:rPr lang="en-US" dirty="0" smtClean="0"/>
              <a:t>Workplan call </a:t>
            </a:r>
            <a:r>
              <a:rPr lang="en-US" dirty="0"/>
              <a:t>on </a:t>
            </a:r>
            <a:r>
              <a:rPr lang="en-US" dirty="0" smtClean="0"/>
              <a:t>February 12</a:t>
            </a:r>
          </a:p>
          <a:p>
            <a:pPr lvl="2"/>
            <a:r>
              <a:rPr lang="en-US" dirty="0" smtClean="0"/>
              <a:t>HAQAST Call update on the Ozone Background Analysis on February 6</a:t>
            </a:r>
            <a:endParaRPr lang="en-US" dirty="0"/>
          </a:p>
          <a:p>
            <a:r>
              <a:rPr lang="en-US" dirty="0"/>
              <a:t>Workplan Coordination </a:t>
            </a:r>
            <a:r>
              <a:rPr lang="en-US" dirty="0" smtClean="0"/>
              <a:t>over </a:t>
            </a:r>
            <a:r>
              <a:rPr lang="en-US" dirty="0"/>
              <a:t>the Next Two </a:t>
            </a:r>
            <a:r>
              <a:rPr lang="en-US" dirty="0" smtClean="0"/>
              <a:t>Months</a:t>
            </a:r>
          </a:p>
          <a:p>
            <a:pPr lvl="1"/>
            <a:r>
              <a:rPr lang="en-US" dirty="0" smtClean="0"/>
              <a:t>Updated </a:t>
            </a:r>
            <a:r>
              <a:rPr lang="en-US" dirty="0"/>
              <a:t>2014 Base Year Emission Inventory from the </a:t>
            </a:r>
            <a:r>
              <a:rPr lang="en-US" dirty="0" smtClean="0"/>
              <a:t>RHPWG-EI MP</a:t>
            </a:r>
          </a:p>
          <a:p>
            <a:pPr lvl="1"/>
            <a:r>
              <a:rPr lang="en-US" dirty="0" smtClean="0"/>
              <a:t>Next “Shakeout” call with contractors is March 6 at 9:30 AM MST</a:t>
            </a:r>
          </a:p>
          <a:p>
            <a:pPr lvl="1"/>
            <a:r>
              <a:rPr lang="en-US" dirty="0" smtClean="0"/>
              <a:t>Next Regular Monthly RTOWG call is March 11 at 1:30 PM MST</a:t>
            </a:r>
          </a:p>
          <a:p>
            <a:pPr lvl="1"/>
            <a:r>
              <a:rPr lang="en-US" dirty="0" smtClean="0"/>
              <a:t>We need to do a joint call with the Fire and Smoke workgroup to discuss the emission inventory, projected emission inventory and plume rise-March </a:t>
            </a:r>
          </a:p>
          <a:p>
            <a:pPr lvl="1"/>
            <a:r>
              <a:rPr lang="en-US" dirty="0" smtClean="0"/>
              <a:t>Joint RTOWG and IWDW-WAQS coordination meeting to be held in Denver on April 2 to discuss the Modeling Shakeout results</a:t>
            </a:r>
          </a:p>
          <a:p>
            <a:pPr lvl="1"/>
            <a:r>
              <a:rPr lang="en-US" dirty="0" smtClean="0"/>
              <a:t>Discussion with EPA OAQPS on 2014 GEOS-CHEM simulation for use as boundary conditions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8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Workplan Tasks for the Next Two </a:t>
            </a:r>
            <a:r>
              <a:rPr lang="en-US" b="1" dirty="0" smtClean="0"/>
              <a:t>Months: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2014 </a:t>
            </a:r>
            <a:r>
              <a:rPr lang="en-US" b="1" dirty="0"/>
              <a:t>Platform Development and Shake-Out Study.</a:t>
            </a:r>
            <a:br>
              <a:rPr lang="en-US" b="1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727C6-667A-4F98-A09D-F50BE7145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25" y="3005958"/>
            <a:ext cx="8827693" cy="393410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045394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Highlighted are completed work </a:t>
            </a:r>
            <a:r>
              <a:rPr lang="en-US" sz="1800" dirty="0" smtClean="0"/>
              <a:t>elements as of February 20.</a:t>
            </a:r>
            <a:endParaRPr lang="en-US" sz="1800" dirty="0"/>
          </a:p>
          <a:p>
            <a:r>
              <a:rPr lang="en-US" sz="1800" dirty="0"/>
              <a:t>Last two weeks spent updating Modeling Plan and dealing with fire </a:t>
            </a:r>
            <a:r>
              <a:rPr lang="en-US" sz="1800" dirty="0" smtClean="0"/>
              <a:t>emissions</a:t>
            </a:r>
          </a:p>
          <a:p>
            <a:r>
              <a:rPr lang="en-US" sz="1800" dirty="0" smtClean="0"/>
              <a:t>Contractor estimated that they are about two weeks behind schedule due to federal shut down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7373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Haze Planning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49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Workplan</a:t>
            </a:r>
            <a:r>
              <a:rPr lang="en-US" dirty="0" smtClean="0"/>
              <a:t> Progress by Regional Haze Planning Work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Workplan</a:t>
            </a:r>
            <a:r>
              <a:rPr lang="en-US" dirty="0" smtClean="0"/>
              <a:t> Progress over the Last Month</a:t>
            </a:r>
          </a:p>
          <a:p>
            <a:pPr lvl="1"/>
            <a:r>
              <a:rPr lang="en-US" dirty="0" smtClean="0"/>
              <a:t>Restructuring of Subcommittees</a:t>
            </a:r>
          </a:p>
          <a:p>
            <a:pPr lvl="2"/>
            <a:r>
              <a:rPr lang="en-US" dirty="0" smtClean="0"/>
              <a:t>Coordination and Glide Path</a:t>
            </a:r>
          </a:p>
          <a:p>
            <a:pPr lvl="2"/>
            <a:r>
              <a:rPr lang="en-US" dirty="0" smtClean="0"/>
              <a:t>Emissions Inventory and Modeling Protocols</a:t>
            </a:r>
          </a:p>
          <a:p>
            <a:pPr lvl="2"/>
            <a:r>
              <a:rPr lang="en-US" dirty="0" smtClean="0"/>
              <a:t>Control Measures</a:t>
            </a:r>
          </a:p>
          <a:p>
            <a:pPr lvl="1"/>
            <a:r>
              <a:rPr lang="en-US" dirty="0" smtClean="0"/>
              <a:t>Revisions to the table and tasks completed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/>
              <a:t>Most recent Draft report to go out </a:t>
            </a:r>
            <a:r>
              <a:rPr lang="en-US" dirty="0" smtClean="0"/>
              <a:t>before </a:t>
            </a:r>
            <a:r>
              <a:rPr lang="en-US" dirty="0"/>
              <a:t>March </a:t>
            </a:r>
            <a:r>
              <a:rPr lang="en-US" dirty="0" smtClean="0"/>
              <a:t>5th </a:t>
            </a:r>
            <a:r>
              <a:rPr lang="en-US" dirty="0"/>
              <a:t>call</a:t>
            </a:r>
          </a:p>
          <a:p>
            <a:pPr lvl="1"/>
            <a:r>
              <a:rPr lang="en-US" dirty="0" smtClean="0"/>
              <a:t>Complete Subcommittee Restructuring</a:t>
            </a:r>
          </a:p>
          <a:p>
            <a:pPr lvl="1"/>
            <a:r>
              <a:rPr lang="en-US" dirty="0" smtClean="0"/>
              <a:t>Finalize draft report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1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Workplan</a:t>
            </a:r>
            <a:r>
              <a:rPr lang="en-US" dirty="0" smtClean="0"/>
              <a:t> Coordination Activities by Regional Haze Planning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Workplan</a:t>
            </a:r>
            <a:r>
              <a:rPr lang="en-US" dirty="0" smtClean="0"/>
              <a:t> Coordination Occurring over the Last Month</a:t>
            </a:r>
          </a:p>
          <a:p>
            <a:pPr lvl="1"/>
            <a:r>
              <a:rPr lang="en-US" dirty="0" smtClean="0"/>
              <a:t>Coordination with all subcommittees to move work products through the consensus process</a:t>
            </a:r>
          </a:p>
          <a:p>
            <a:pPr lvl="2"/>
            <a:r>
              <a:rPr lang="en-US" dirty="0" smtClean="0"/>
              <a:t>TSS Website information</a:t>
            </a:r>
          </a:p>
          <a:p>
            <a:pPr lvl="2"/>
            <a:r>
              <a:rPr lang="en-US" dirty="0" smtClean="0"/>
              <a:t>Monitoring Data &amp; Glide Path summary document</a:t>
            </a:r>
          </a:p>
          <a:p>
            <a:pPr lvl="2"/>
            <a:r>
              <a:rPr lang="en-US" dirty="0"/>
              <a:t>Recommendations for Base Year </a:t>
            </a:r>
            <a:r>
              <a:rPr lang="en-US" dirty="0" smtClean="0"/>
              <a:t>Modeling</a:t>
            </a:r>
          </a:p>
          <a:p>
            <a:pPr lvl="2"/>
            <a:r>
              <a:rPr lang="en-US" dirty="0" smtClean="0"/>
              <a:t>Reasonable </a:t>
            </a:r>
            <a:r>
              <a:rPr lang="en-US" dirty="0"/>
              <a:t>Progress Source Identification and Analysis Protocol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Coordination Needed over the Next Two Months</a:t>
            </a:r>
          </a:p>
          <a:p>
            <a:pPr lvl="1"/>
            <a:r>
              <a:rPr lang="en-US" dirty="0"/>
              <a:t>Finalize consensus on WRAP Communication Framework</a:t>
            </a:r>
          </a:p>
          <a:p>
            <a:pPr lvl="1"/>
            <a:r>
              <a:rPr lang="en-US" dirty="0" smtClean="0"/>
              <a:t>Work with Coordination </a:t>
            </a:r>
            <a:r>
              <a:rPr lang="en-US" dirty="0"/>
              <a:t>and Glide </a:t>
            </a:r>
            <a:r>
              <a:rPr lang="en-US" dirty="0" smtClean="0"/>
              <a:t>Path SC in planning for a Milestone Webinar in March to discuss monitoring data and control measures</a:t>
            </a:r>
          </a:p>
        </p:txBody>
      </p:sp>
    </p:spTree>
    <p:extLst>
      <p:ext uri="{BB962C8B-B14F-4D97-AF65-F5344CB8AC3E}">
        <p14:creationId xmlns:p14="http://schemas.microsoft.com/office/powerpoint/2010/main" val="3331261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804456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Coordination and Glide Path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 smtClean="0"/>
              <a:t>Consolidation of three subcommittees</a:t>
            </a:r>
          </a:p>
          <a:p>
            <a:pPr lvl="1"/>
            <a:r>
              <a:rPr lang="en-US" dirty="0" smtClean="0"/>
              <a:t>Consensus on TSS </a:t>
            </a:r>
            <a:r>
              <a:rPr lang="en-US" dirty="0"/>
              <a:t>Website </a:t>
            </a:r>
            <a:r>
              <a:rPr lang="en-US" dirty="0" smtClean="0"/>
              <a:t>information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/>
              <a:t>Consensus on WRAP Communication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Milestone </a:t>
            </a:r>
            <a:r>
              <a:rPr lang="en-US" dirty="0"/>
              <a:t>Webinar in March to discuss monitoring data and control measures</a:t>
            </a:r>
            <a:endParaRPr lang="en-US" dirty="0" smtClean="0"/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Input from MDGP Subcommittee members on TSS v.2 data</a:t>
            </a:r>
          </a:p>
          <a:p>
            <a:pPr lvl="1"/>
            <a:r>
              <a:rPr lang="en-US" dirty="0" smtClean="0"/>
              <a:t>Coordinate with Control Measures SC for webinar</a:t>
            </a:r>
          </a:p>
          <a:p>
            <a:pPr lvl="1"/>
            <a:r>
              <a:rPr lang="en-US" dirty="0" smtClean="0"/>
              <a:t>Coordinate with Tribal Data to complete the Communication Framework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4491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804456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Monitoring Data &amp; Glide Path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 smtClean="0"/>
              <a:t>Subcommittee summary document has completed workgroup review</a:t>
            </a:r>
          </a:p>
          <a:p>
            <a:pPr lvl="1"/>
            <a:r>
              <a:rPr lang="en-US" dirty="0" smtClean="0"/>
              <a:t>Coordination with RTOWG on URP adjustment</a:t>
            </a:r>
          </a:p>
          <a:p>
            <a:pPr lvl="1"/>
            <a:r>
              <a:rPr lang="en-US" dirty="0" smtClean="0"/>
              <a:t>Contractor has finalized data substitution</a:t>
            </a:r>
            <a:endParaRPr lang="en-US" dirty="0"/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 smtClean="0"/>
              <a:t>Outline tasks for future contractor work on natural conditions</a:t>
            </a:r>
          </a:p>
          <a:p>
            <a:pPr lvl="1"/>
            <a:r>
              <a:rPr lang="en-US" dirty="0" smtClean="0"/>
              <a:t>Assist in upcoming monitoring data webinar</a:t>
            </a:r>
          </a:p>
          <a:p>
            <a:pPr lvl="1"/>
            <a:r>
              <a:rPr lang="en-US" dirty="0" smtClean="0"/>
              <a:t>Develop trend analysis methodology white paper</a:t>
            </a:r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Members participate heavily in SDb Sc (past &amp; future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Coordination with RTOWG on URP adjustment</a:t>
            </a:r>
          </a:p>
          <a:p>
            <a:pPr lvl="1"/>
            <a:r>
              <a:rPr lang="en-US" dirty="0" smtClean="0"/>
              <a:t>May increase interaction with EPA and with IMPROVE Subcommittee to develop method for determining Glide Path 2064 endpoint (future)</a:t>
            </a:r>
          </a:p>
        </p:txBody>
      </p:sp>
    </p:spTree>
    <p:extLst>
      <p:ext uri="{BB962C8B-B14F-4D97-AF65-F5344CB8AC3E}">
        <p14:creationId xmlns:p14="http://schemas.microsoft.com/office/powerpoint/2010/main" val="2535132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311"/>
            <a:ext cx="10515600" cy="1111472"/>
          </a:xfrm>
          <a:solidFill>
            <a:srgbClr val="BD92D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Emissions Inventory and Modeling Protocol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Finalized Recommendations for Base Year Modeling</a:t>
            </a:r>
          </a:p>
          <a:p>
            <a:pPr lvl="1"/>
            <a:endParaRPr lang="en-US" dirty="0"/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Evaluate, Refine, and Process Base Year </a:t>
            </a:r>
            <a:r>
              <a:rPr lang="en-US" dirty="0" smtClean="0"/>
              <a:t>Inventory</a:t>
            </a:r>
          </a:p>
          <a:p>
            <a:pPr lvl="1"/>
            <a:r>
              <a:rPr lang="en-US" dirty="0" smtClean="0"/>
              <a:t>Finalize Emissions </a:t>
            </a:r>
            <a:r>
              <a:rPr lang="en-US" dirty="0"/>
              <a:t>Representativeness for baseline </a:t>
            </a:r>
            <a:r>
              <a:rPr lang="en-US" dirty="0" smtClean="0"/>
              <a:t>forecasting</a:t>
            </a:r>
          </a:p>
          <a:p>
            <a:pPr lvl="1"/>
            <a:endParaRPr lang="en-US" dirty="0"/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Coordination with RTOWG to complete the modeling shakeout</a:t>
            </a:r>
          </a:p>
          <a:p>
            <a:pPr lvl="1"/>
            <a:r>
              <a:rPr lang="en-US" dirty="0" smtClean="0"/>
              <a:t>Coordinating with RHPWG for consensus on work products</a:t>
            </a:r>
          </a:p>
        </p:txBody>
      </p:sp>
    </p:spTree>
    <p:extLst>
      <p:ext uri="{BB962C8B-B14F-4D97-AF65-F5344CB8AC3E}">
        <p14:creationId xmlns:p14="http://schemas.microsoft.com/office/powerpoint/2010/main" val="182389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27" y="258712"/>
            <a:ext cx="2421989" cy="323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/>
              <a:t>Tribal Data Work Group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88" y="461734"/>
            <a:ext cx="4514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61" y="461734"/>
            <a:ext cx="3297716" cy="284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175" y="3249059"/>
            <a:ext cx="3760624" cy="347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297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804456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Control Measures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  <a:noFill/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  <a:endParaRPr lang="en-US" dirty="0" smtClean="0"/>
          </a:p>
          <a:p>
            <a:pPr lvl="1"/>
            <a:r>
              <a:rPr lang="en-US" dirty="0" smtClean="0"/>
              <a:t>Reasonable </a:t>
            </a:r>
            <a:r>
              <a:rPr lang="en-US" dirty="0"/>
              <a:t>Progress Source Identification and Analysis </a:t>
            </a:r>
            <a:r>
              <a:rPr lang="en-US" dirty="0" smtClean="0"/>
              <a:t>Protocol prepared for docketing</a:t>
            </a:r>
            <a:endParaRPr lang="en-US" dirty="0"/>
          </a:p>
          <a:p>
            <a:pPr lvl="1"/>
            <a:r>
              <a:rPr lang="en-US" dirty="0" smtClean="0"/>
              <a:t>Contractor working on q/D analysis</a:t>
            </a:r>
          </a:p>
          <a:p>
            <a:pPr lvl="1"/>
            <a:endParaRPr lang="en-US" sz="1600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 smtClean="0"/>
              <a:t>Finish q/D analysis</a:t>
            </a:r>
          </a:p>
          <a:p>
            <a:pPr lvl="1"/>
            <a:r>
              <a:rPr lang="en-US" dirty="0" smtClean="0"/>
              <a:t>Discuss q/D analysis work product on upcoming call</a:t>
            </a:r>
          </a:p>
          <a:p>
            <a:pPr lvl="1"/>
            <a:r>
              <a:rPr lang="en-US" dirty="0" smtClean="0"/>
              <a:t>Step down to bi-monthly calls after March call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EI&amp;MP Subcommittee</a:t>
            </a:r>
          </a:p>
        </p:txBody>
      </p:sp>
    </p:spTree>
    <p:extLst>
      <p:ext uri="{BB962C8B-B14F-4D97-AF65-F5344CB8AC3E}">
        <p14:creationId xmlns:p14="http://schemas.microsoft.com/office/powerpoint/2010/main" val="394111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24879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(</a:t>
            </a:r>
            <a:r>
              <a:rPr lang="en-US" u="sng" dirty="0" smtClean="0"/>
              <a:t>insert name</a:t>
            </a:r>
            <a:r>
              <a:rPr lang="en-US" dirty="0" smtClean="0"/>
              <a:t>)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 bullets</a:t>
            </a:r>
            <a:endParaRPr lang="en-US" dirty="0" smtClean="0"/>
          </a:p>
          <a:p>
            <a:pPr lvl="1"/>
            <a:r>
              <a:rPr lang="en-US" dirty="0" smtClean="0"/>
              <a:t>Draft report out for review</a:t>
            </a:r>
            <a:endParaRPr lang="en-US" dirty="0"/>
          </a:p>
          <a:p>
            <a:pPr lvl="1"/>
            <a:r>
              <a:rPr lang="en-US" dirty="0" smtClean="0"/>
              <a:t>Provided feedback to contractor regarding IMPROVE data substitution</a:t>
            </a: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 bullets</a:t>
            </a:r>
            <a:endParaRPr lang="en-US" dirty="0" smtClean="0"/>
          </a:p>
          <a:p>
            <a:pPr lvl="1"/>
            <a:r>
              <a:rPr lang="en-US" dirty="0" smtClean="0"/>
              <a:t>Finalize draft report</a:t>
            </a:r>
          </a:p>
          <a:p>
            <a:pPr lvl="1"/>
            <a:r>
              <a:rPr lang="en-US" dirty="0" smtClean="0"/>
              <a:t>Review final contractor recommendations on data substitution</a:t>
            </a:r>
          </a:p>
        </p:txBody>
      </p:sp>
    </p:spTree>
    <p:extLst>
      <p:ext uri="{BB962C8B-B14F-4D97-AF65-F5344CB8AC3E}">
        <p14:creationId xmlns:p14="http://schemas.microsoft.com/office/powerpoint/2010/main" val="3929027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(</a:t>
            </a:r>
            <a:r>
              <a:rPr lang="en-US" u="sng" dirty="0" smtClean="0"/>
              <a:t>insert name</a:t>
            </a:r>
            <a:r>
              <a:rPr lang="en-US" dirty="0" smtClean="0"/>
              <a:t>)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Who did you coordinate with, what topics were discussed, and when did it occur (</a:t>
            </a:r>
            <a:r>
              <a:rPr lang="en-US" dirty="0" smtClean="0">
                <a:solidFill>
                  <a:srgbClr val="FF0000"/>
                </a:solidFill>
              </a:rPr>
              <a:t>replace this text with you own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What activities do you need to coordinate on, with whom, and expected timeframe (</a:t>
            </a:r>
            <a:r>
              <a:rPr lang="en-US" dirty="0">
                <a:solidFill>
                  <a:srgbClr val="FF0000"/>
                </a:solidFill>
              </a:rPr>
              <a:t>replace this text with you own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192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Factsheets, presentations completed.</a:t>
            </a:r>
          </a:p>
          <a:p>
            <a:pPr lvl="1"/>
            <a:r>
              <a:rPr lang="en-US" dirty="0"/>
              <a:t>WRAP area Tribal/Environmental contact list – complete save R10</a:t>
            </a:r>
          </a:p>
          <a:p>
            <a:pPr lvl="1"/>
            <a:r>
              <a:rPr lang="en-US" dirty="0"/>
              <a:t>Tribal Maps updated and reflected on WRAP main page map</a:t>
            </a:r>
          </a:p>
          <a:p>
            <a:pPr lvl="1"/>
            <a:r>
              <a:rPr lang="en-US" dirty="0"/>
              <a:t>Oil and Gas report complete; contractor coordination with workgroups in progress</a:t>
            </a:r>
          </a:p>
          <a:p>
            <a:pPr lvl="1"/>
            <a:r>
              <a:rPr lang="en-US" dirty="0"/>
              <a:t>Consultation and Coordination Protocol document, next attempt 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Complete finalization by consensus of products under contract</a:t>
            </a:r>
          </a:p>
          <a:p>
            <a:pPr lvl="1"/>
            <a:r>
              <a:rPr lang="en-US" dirty="0"/>
              <a:t>Prepare for webinars and National Tribal Forum on Air Quality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Consultation &amp; Coordination (C&amp;C) Subcommittee – ITEP/EN3 work under agreement for TDWG paused until future product procured through RHPWG contractor is drafted. Goal: product/s that fit into framework document and schedule; scheduling of webinars</a:t>
            </a:r>
          </a:p>
          <a:p>
            <a:pPr lvl="1"/>
            <a:r>
              <a:rPr lang="en-US" dirty="0"/>
              <a:t>Oil and Gas Workgroup – ITEP, EN3 and TDWG drafted Tribal oil and gas related emissions 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Same groups as mentioned above</a:t>
            </a:r>
          </a:p>
          <a:p>
            <a:pPr lvl="1"/>
            <a:r>
              <a:rPr lang="en-US" dirty="0"/>
              <a:t>EPA/NTAA/ITEP National Tribal Forum on Air Quality – breakout session and networking or tabling </a:t>
            </a:r>
          </a:p>
          <a:p>
            <a:pPr lvl="1"/>
            <a:r>
              <a:rPr lang="en-US" dirty="0"/>
              <a:t>WRAP area Tribal contact list – complete R10</a:t>
            </a:r>
          </a:p>
        </p:txBody>
      </p:sp>
    </p:spTree>
    <p:extLst>
      <p:ext uri="{BB962C8B-B14F-4D97-AF65-F5344CB8AC3E}">
        <p14:creationId xmlns:p14="http://schemas.microsoft.com/office/powerpoint/2010/main" val="93325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/>
              <a:t>Fire and Smoke Work Group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25026" y="1456541"/>
            <a:ext cx="2116667" cy="3183466"/>
            <a:chOff x="9169400" y="745067"/>
            <a:chExt cx="2116667" cy="3183466"/>
          </a:xfrm>
        </p:grpSpPr>
        <p:sp>
          <p:nvSpPr>
            <p:cNvPr id="5" name="Rectangle 4"/>
            <p:cNvSpPr/>
            <p:nvPr/>
          </p:nvSpPr>
          <p:spPr>
            <a:xfrm>
              <a:off x="9169400" y="745067"/>
              <a:ext cx="2116667" cy="3183466"/>
            </a:xfrm>
            <a:prstGeom prst="rect">
              <a:avLst/>
            </a:prstGeom>
            <a:noFill/>
            <a:ln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276757" y="826216"/>
              <a:ext cx="1901952" cy="3004236"/>
              <a:chOff x="9383183" y="394582"/>
              <a:chExt cx="1901952" cy="300423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4201" y="394582"/>
                <a:ext cx="1899917" cy="1260651"/>
              </a:xfrm>
              <a:prstGeom prst="rect">
                <a:avLst/>
              </a:prstGeom>
              <a:ln cmpd="dbl">
                <a:noFill/>
              </a:ln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3183" y="2328334"/>
                <a:ext cx="1901952" cy="1070484"/>
              </a:xfrm>
              <a:prstGeom prst="rect">
                <a:avLst/>
              </a:prstGeom>
              <a:ln cmpd="dbl">
                <a:noFill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9927759" y="1760951"/>
                <a:ext cx="812800" cy="461665"/>
              </a:xfrm>
              <a:prstGeom prst="rect">
                <a:avLst/>
              </a:prstGeom>
              <a:noFill/>
              <a:ln cmpd="dbl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>
                    <a:latin typeface="Elephant" panose="02020904090505020303" pitchFamily="18" charset="0"/>
                  </a:rPr>
                  <a:t>and</a:t>
                </a:r>
                <a:endParaRPr lang="en-US" sz="2400">
                  <a:latin typeface="Elephant" panose="020209040905050203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45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</a:t>
            </a:r>
            <a:r>
              <a:rPr lang="en-US" smtClean="0"/>
              <a:t>by </a:t>
            </a:r>
            <a:r>
              <a:rPr lang="en-US" smtClean="0">
                <a:solidFill>
                  <a:srgbClr val="FF0000"/>
                </a:solidFill>
              </a:rPr>
              <a:t>Fire and Smoke </a:t>
            </a:r>
            <a:r>
              <a:rPr lang="en-US" dirty="0" smtClean="0">
                <a:solidFill>
                  <a:srgbClr val="FF0000"/>
                </a:solidFill>
              </a:rPr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smtClean="0"/>
              <a:t>No new workplan updates for Round 2</a:t>
            </a:r>
          </a:p>
          <a:p>
            <a:pPr lvl="1"/>
            <a:r>
              <a:rPr lang="en-US" smtClean="0"/>
              <a:t>Josh Hall withdrew as co-chair; he got a new job</a:t>
            </a:r>
          </a:p>
          <a:p>
            <a:pPr lvl="1"/>
            <a:r>
              <a:rPr lang="en-US" smtClean="0"/>
              <a:t>Bob Kotchenruther (EPA Region 10) agreed to step in as co-chair; negotiating for a 3</a:t>
            </a:r>
            <a:r>
              <a:rPr lang="en-US" baseline="30000" smtClean="0"/>
              <a:t>rd</a:t>
            </a:r>
            <a:r>
              <a:rPr lang="en-US" smtClean="0"/>
              <a:t> co-chair</a:t>
            </a:r>
          </a:p>
          <a:p>
            <a:pPr lvl="1"/>
            <a:r>
              <a:rPr lang="en-US" smtClean="0"/>
              <a:t>Convened the Representative Baseline and Future Fire Scenarios working group (RBFFS): had kick-off call, Matt Mavko briefed the group</a:t>
            </a:r>
            <a:endParaRPr lang="en-US" dirty="0" smtClean="0"/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smtClean="0"/>
              <a:t>Identify and implement methodologies </a:t>
            </a:r>
            <a:r>
              <a:rPr lang="en-US"/>
              <a:t>to determine future year </a:t>
            </a:r>
            <a:r>
              <a:rPr lang="en-US" smtClean="0"/>
              <a:t>and multi-year </a:t>
            </a:r>
            <a:r>
              <a:rPr lang="en-US"/>
              <a:t>baseline </a:t>
            </a:r>
            <a:r>
              <a:rPr lang="en-US" smtClean="0"/>
              <a:t>fire emissions for RH modeling: this is RBFFS’ main task</a:t>
            </a:r>
          </a:p>
          <a:p>
            <a:pPr lvl="1"/>
            <a:r>
              <a:rPr lang="en-US" smtClean="0"/>
              <a:t>RBFFS next call scheduled for March 6, will meet fortnightly</a:t>
            </a:r>
          </a:p>
          <a:p>
            <a:pPr lvl="1"/>
            <a:endParaRPr lang="en-US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301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</a:t>
            </a:r>
            <a:r>
              <a:rPr lang="en-US" smtClean="0"/>
              <a:t>by </a:t>
            </a:r>
            <a:r>
              <a:rPr lang="en-US" smtClean="0">
                <a:solidFill>
                  <a:srgbClr val="FF0000"/>
                </a:solidFill>
              </a:rPr>
              <a:t>Fire and Smoke</a:t>
            </a:r>
            <a:r>
              <a:rPr lang="en-US" smtClean="0"/>
              <a:t> </a:t>
            </a:r>
            <a:r>
              <a:rPr lang="en-US" dirty="0" smtClean="0"/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smtClean="0"/>
              <a:t>Member overlap between RBFFS and EIMP Subcommittee and RHWG</a:t>
            </a:r>
            <a:endParaRPr lang="en-US" dirty="0" smtClean="0"/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smtClean="0"/>
              <a:t>Need to coordinate with Emissions Inventory and Modeling Protocol Subcommittee and RTOWG on preparing the baseline and future year fire EIs</a:t>
            </a:r>
          </a:p>
          <a:p>
            <a:pPr lvl="1"/>
            <a:r>
              <a:rPr lang="en-US" smtClean="0"/>
              <a:t>Currently coordinating with members of EIMP subcommittee</a:t>
            </a:r>
          </a:p>
          <a:p>
            <a:pPr lvl="1"/>
            <a:r>
              <a:rPr lang="en-US" smtClean="0"/>
              <a:t>Will coordinate with RTOWG when we get to Task 3 of RBFFS scope (Evaluate existing plume rise methods and recommend approaches for model implementation and sensitivity analyses)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329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Oil and Gas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Oil and Gas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210"/>
            <a:ext cx="10515600" cy="5037222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Survey deliverables for O&amp;G operator distribution by State Agencies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Workplan Review &amp; Update approved by consensus on Feb. 12 call and provided to TSC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O&amp;G Operator Surveys – Mid-March - Completion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1:  Base Year Inventory – Mid-March- Survey compilation memo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2:  Forecast 2028 Inventory (On-the-books controls) – Late-February/Early-March - Forecast scenarios</a:t>
            </a:r>
          </a:p>
        </p:txBody>
      </p:sp>
    </p:spTree>
    <p:extLst>
      <p:ext uri="{BB962C8B-B14F-4D97-AF65-F5344CB8AC3E}">
        <p14:creationId xmlns:p14="http://schemas.microsoft.com/office/powerpoint/2010/main" val="378500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1512</Words>
  <Application>Microsoft Office PowerPoint</Application>
  <PresentationFormat>Widescreen</PresentationFormat>
  <Paragraphs>182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Elephant</vt:lpstr>
      <vt:lpstr>Office Theme</vt:lpstr>
      <vt:lpstr>Monthly Update on 2018-2019 WRAP Workplan February 27th, 2019 TSC and Work Group Co-Chairs Call</vt:lpstr>
      <vt:lpstr>PowerPoint Presentation</vt:lpstr>
      <vt:lpstr>Workplan Progress by Tribal Data Work Group</vt:lpstr>
      <vt:lpstr>Workplan Coordination Activities by Tribal Data Work Group</vt:lpstr>
      <vt:lpstr>PowerPoint Presentation</vt:lpstr>
      <vt:lpstr>Workplan Progress by Fire and Smoke Work Group</vt:lpstr>
      <vt:lpstr>Workplan Coordination Activities by Fire and Smoke Work Group</vt:lpstr>
      <vt:lpstr>PowerPoint Presentation</vt:lpstr>
      <vt:lpstr>Workplan Progress by Oil and Gas Work Group</vt:lpstr>
      <vt:lpstr>Workplan Coordination Activities by OGWG</vt:lpstr>
      <vt:lpstr>PowerPoint Presentation</vt:lpstr>
      <vt:lpstr>Workplan Progress RTOWG</vt:lpstr>
      <vt:lpstr>Workplan Tasks for the Next Two Months: 2014 Platform Development and Shake-Out Study. </vt:lpstr>
      <vt:lpstr>PowerPoint Presentation</vt:lpstr>
      <vt:lpstr>Workplan Progress by Regional Haze Planning Work Group</vt:lpstr>
      <vt:lpstr>Workplan Coordination Activities by Regional Haze Planning Work Group</vt:lpstr>
      <vt:lpstr>Coordination and Glide Path Subcommittee</vt:lpstr>
      <vt:lpstr>Monitoring Data &amp; Glide Path Tasks</vt:lpstr>
      <vt:lpstr>Emissions Inventory and Modeling Protocol Subcommittee</vt:lpstr>
      <vt:lpstr>Control Measures Subcommittee</vt:lpstr>
      <vt:lpstr>PowerPoint Presentation</vt:lpstr>
      <vt:lpstr>Workplan Progress by (insert name) Work Group</vt:lpstr>
      <vt:lpstr>Workplan Coordination Activities by (insert name) Work Group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Frank Forsgren</cp:lastModifiedBy>
  <cp:revision>43</cp:revision>
  <cp:lastPrinted>2019-01-16T15:47:08Z</cp:lastPrinted>
  <dcterms:created xsi:type="dcterms:W3CDTF">2018-06-28T00:25:46Z</dcterms:created>
  <dcterms:modified xsi:type="dcterms:W3CDTF">2019-02-27T01:01:26Z</dcterms:modified>
</cp:coreProperties>
</file>